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11"/>
  </p:notesMasterIdLst>
  <p:handoutMasterIdLst>
    <p:handoutMasterId r:id="rId12"/>
  </p:handoutMasterIdLst>
  <p:sldIdLst>
    <p:sldId id="398" r:id="rId3"/>
    <p:sldId id="399" r:id="rId4"/>
    <p:sldId id="402" r:id="rId5"/>
    <p:sldId id="403" r:id="rId6"/>
    <p:sldId id="417" r:id="rId7"/>
    <p:sldId id="408" r:id="rId8"/>
    <p:sldId id="410" r:id="rId9"/>
    <p:sldId id="41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3772" autoAdjust="0"/>
    <p:restoredTop sz="94598" autoAdjust="0"/>
  </p:normalViewPr>
  <p:slideViewPr>
    <p:cSldViewPr>
      <p:cViewPr varScale="1">
        <p:scale>
          <a:sx n="163" d="100"/>
          <a:sy n="163" d="100"/>
        </p:scale>
        <p:origin x="165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r>
              <a:rPr lang="en-US" dirty="0" smtClean="0"/>
              <a:t>Top </a:t>
            </a:r>
            <a:r>
              <a:rPr lang="en-US" dirty="0"/>
              <a:t>three worst health problems in </a:t>
            </a:r>
            <a:r>
              <a:rPr lang="en-US" dirty="0" smtClean="0"/>
              <a:t> Maquoketa or surrounding  communities </a:t>
            </a:r>
            <a:endParaRPr lang="en-US" dirty="0"/>
          </a:p>
        </c:rich>
      </c:tx>
      <c:layout>
        <c:manualLayout>
          <c:xMode val="edge"/>
          <c:yMode val="edge"/>
          <c:x val="0.12926307940271964"/>
          <c:y val="1.1243183266838217E-2"/>
        </c:manualLayout>
      </c:layout>
      <c:overlay val="0"/>
      <c:spPr>
        <a:solidFill>
          <a:srgbClr val="FFFFFF">
            <a:lumMod val="95000"/>
          </a:srgbClr>
        </a:solidFill>
      </c:spPr>
    </c:title>
    <c:autoTitleDeleted val="0"/>
    <c:plotArea>
      <c:layout>
        <c:manualLayout>
          <c:layoutTarget val="inner"/>
          <c:xMode val="edge"/>
          <c:yMode val="edge"/>
          <c:x val="0.12238683626085201"/>
          <c:y val="0.28933402582686091"/>
          <c:w val="0.68561397133050672"/>
          <c:h val="0.3267224792842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'Question 2'!$A$4:$A$24</c:f>
              <c:strCache>
                <c:ptCount val="21"/>
                <c:pt idx="0">
                  <c:v>Substance abuse – tobacco, vaping, marijuana, opioids, etc</c:v>
                </c:pt>
                <c:pt idx="1">
                  <c:v>Mental illness</c:v>
                </c:pt>
                <c:pt idx="2">
                  <c:v>Obesity</c:v>
                </c:pt>
                <c:pt idx="3">
                  <c:v>Poor nutrition</c:v>
                </c:pt>
                <c:pt idx="4">
                  <c:v>Limited access to transportation</c:v>
                </c:pt>
                <c:pt idx="5">
                  <c:v>Heart disease/stroke</c:v>
                </c:pt>
                <c:pt idx="6">
                  <c:v>Limited access to healthy food</c:v>
                </c:pt>
                <c:pt idx="7">
                  <c:v>Other (please specify)</c:v>
                </c:pt>
                <c:pt idx="8">
                  <c:v>Diabetes</c:v>
                </c:pt>
                <c:pt idx="9">
                  <c:v>Infectious diseases – COVID</c:v>
                </c:pt>
                <c:pt idx="10">
                  <c:v>Suicide</c:v>
                </c:pt>
                <c:pt idx="11">
                  <c:v>High blood pressure</c:v>
                </c:pt>
                <c:pt idx="12">
                  <c:v>Injuries/accidents</c:v>
                </c:pt>
                <c:pt idx="13">
                  <c:v>Sexually transmitted diseases</c:v>
                </c:pt>
                <c:pt idx="14">
                  <c:v>Limited access to health care – doctor or other health care provide</c:v>
                </c:pt>
                <c:pt idx="15">
                  <c:v>Limited access to a dentist</c:v>
                </c:pt>
                <c:pt idx="16">
                  <c:v>Cancer</c:v>
                </c:pt>
                <c:pt idx="17">
                  <c:v>Age related issues – dementia, falls/injuries, etc</c:v>
                </c:pt>
                <c:pt idx="18">
                  <c:v>Asthma</c:v>
                </c:pt>
                <c:pt idx="19">
                  <c:v>Teenage pregnancy</c:v>
                </c:pt>
                <c:pt idx="20">
                  <c:v>Low birth weight babies</c:v>
                </c:pt>
              </c:strCache>
            </c:strRef>
          </c:cat>
          <c:val>
            <c:numRef>
              <c:f>'Question 2'!$B$4:$B$24</c:f>
              <c:numCache>
                <c:formatCode>0.00%</c:formatCode>
                <c:ptCount val="21"/>
                <c:pt idx="0">
                  <c:v>0.8</c:v>
                </c:pt>
                <c:pt idx="1">
                  <c:v>0.7</c:v>
                </c:pt>
                <c:pt idx="2">
                  <c:v>0.45</c:v>
                </c:pt>
                <c:pt idx="3">
                  <c:v>0.2</c:v>
                </c:pt>
                <c:pt idx="4">
                  <c:v>0.15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A-4561-9203-6422712BE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6184696143751265"/>
          <c:y val="0.49815800656295012"/>
          <c:w val="0.19177072140501686"/>
          <c:h val="6.7769836398404115E-2"/>
        </c:manualLayout>
      </c:layout>
      <c:overlay val="0"/>
    </c:legend>
    <c:plotVisOnly val="0"/>
    <c:dispBlanksAs val="gap"/>
    <c:showDLblsOverMax val="0"/>
  </c:chart>
  <c:spPr>
    <a:solidFill>
      <a:srgbClr val="FFFFFF">
        <a:lumMod val="95000"/>
      </a:srgbClr>
    </a:solidFill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AEC65B-F3F4-4DC9-BD5C-D855E37E65EC}" type="datetimeFigureOut">
              <a:rPr lang="en-US"/>
              <a:pPr>
                <a:defRPr/>
              </a:pPr>
              <a:t>5/25/2022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29F186-141D-4299-8312-6D4358D53E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7513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34CC00-5AB5-4853-8C35-C4DAB9ADB6AC}" type="datetimeFigureOut">
              <a:rPr lang="en-US"/>
              <a:pPr>
                <a:defRPr/>
              </a:pPr>
              <a:t>5/25/2022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4926"/>
            <a:ext cx="2972421" cy="457513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586F35-A544-42C5-A033-88075B864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14400" y="1295400"/>
            <a:ext cx="7239000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14400" y="2209800"/>
            <a:ext cx="7239000" cy="1143000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D2936-7FEC-4D54-96B2-DF02FAC2F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2C38AC-E85E-4E0D-8E8A-8E2E2FDE179E}" type="datetime1">
              <a:rPr lang="en-US"/>
              <a:pPr>
                <a:defRPr/>
              </a:pPr>
              <a:t>5/25/2022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0EE9-8771-4DAF-9C8E-65E5B5626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DCF7F4-357C-41EB-A82B-5A238BD62CB3}" type="datetime1">
              <a:rPr lang="en-US"/>
              <a:pPr>
                <a:defRPr/>
              </a:pPr>
              <a:t>5/25/2022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98A14-3465-4404-9C1D-B5874E0E2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14400" y="1295400"/>
            <a:ext cx="7239000" cy="838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14400" y="2209800"/>
            <a:ext cx="7239000" cy="1143000"/>
          </a:xfrm>
          <a:prstGeom prst="rect">
            <a:avLst/>
          </a:prstGeom>
        </p:spPr>
        <p:txBody>
          <a:bodyPr/>
          <a:lstStyle>
            <a:lvl1pPr>
              <a:defRPr sz="28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FAFF-765B-46B4-B092-EE741E30F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40B899-ED0D-41D6-8389-C398D51D256A}" type="datetime1">
              <a:rPr lang="en-US"/>
              <a:pPr>
                <a:defRPr/>
              </a:pPr>
              <a:t>5/25/2022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AD0D-A20B-4BD7-B20C-F19E9631F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itleBluePag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53EF2A5-ADC3-4E78-99FD-6EEA468A2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8" r:id="rId2"/>
    <p:sldLayoutId id="21474837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4400" b="1" kern="1200">
          <a:solidFill>
            <a:srgbClr val="7E7E7E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7E7E7E"/>
          </a:solidFill>
          <a:latin typeface="+mn-lt"/>
          <a:ea typeface="+mn-ea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7E7E7E"/>
          </a:solidFill>
          <a:latin typeface="+mn-lt"/>
          <a:ea typeface="+mn-ea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7E7E7E"/>
          </a:solidFill>
          <a:latin typeface="+mn-lt"/>
          <a:ea typeface="+mn-ea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7E7E7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13EE8A2-FD34-4999-843A-44E5D640E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1" name="Picture 4" descr="TitlePag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6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4400" b="1" kern="1200">
          <a:solidFill>
            <a:srgbClr val="7E7E7E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7E7E7E"/>
          </a:solidFill>
          <a:latin typeface="+mn-lt"/>
          <a:ea typeface="+mn-ea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7E7E7E"/>
          </a:solidFill>
          <a:latin typeface="+mn-lt"/>
          <a:ea typeface="+mn-ea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7E7E7E"/>
          </a:solidFill>
          <a:latin typeface="+mn-lt"/>
          <a:ea typeface="+mn-ea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7E7E7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436698" y="1219200"/>
            <a:ext cx="671670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cs typeface="Arial" charset="0"/>
              </a:rPr>
              <a:t>Jackson County Regional 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cs typeface="Arial" charset="0"/>
              </a:rPr>
              <a:t>Health Center (JCRHC)</a:t>
            </a:r>
          </a:p>
          <a:p>
            <a:pPr algn="ctr"/>
            <a:endParaRPr lang="en-US" sz="2400" b="1" i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en-US" sz="3200" b="1" i="1" dirty="0">
                <a:solidFill>
                  <a:schemeClr val="bg1"/>
                </a:solidFill>
                <a:cs typeface="Arial" charset="0"/>
              </a:rPr>
              <a:t>Community Health Needs</a:t>
            </a: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  <a:cs typeface="Arial" charset="0"/>
              </a:rPr>
              <a:t>Priorities &amp; Implementation </a:t>
            </a: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  <a:cs typeface="Arial" charset="0"/>
              </a:rPr>
              <a:t>Plan 2021</a:t>
            </a:r>
            <a:endParaRPr lang="en-US" sz="3200" b="1" i="1" dirty="0">
              <a:solidFill>
                <a:schemeClr val="bg1"/>
              </a:solidFill>
              <a:cs typeface="Arial" charset="0"/>
            </a:endParaRPr>
          </a:p>
          <a:p>
            <a:pPr algn="ctr"/>
            <a:endParaRPr lang="en-US" sz="3200" b="1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5D940-FEAE-478B-AEEE-762C6749E54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48132" y="4435464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Approved by JCRHC Board of Trustees </a:t>
            </a:r>
          </a:p>
          <a:p>
            <a:pPr algn="ctr"/>
            <a:r>
              <a:rPr lang="en-US" i="1" dirty="0" smtClean="0">
                <a:solidFill>
                  <a:schemeClr val="bg1"/>
                </a:solidFill>
              </a:rPr>
              <a:t>5/24/2022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381000" y="1752600"/>
            <a:ext cx="852487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>
              <a:buFont typeface="Wingdings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cs typeface="Arial" charset="0"/>
              </a:rPr>
              <a:t>Compelled by our </a:t>
            </a:r>
            <a:r>
              <a:rPr lang="en-US" sz="2600" dirty="0" smtClean="0">
                <a:solidFill>
                  <a:schemeClr val="bg1"/>
                </a:solidFill>
                <a:cs typeface="Arial" charset="0"/>
              </a:rPr>
              <a:t>mission of </a:t>
            </a:r>
            <a:r>
              <a:rPr lang="en-US" sz="2600" i="1" dirty="0" smtClean="0">
                <a:solidFill>
                  <a:schemeClr val="bg1"/>
                </a:solidFill>
                <a:cs typeface="Arial" charset="0"/>
              </a:rPr>
              <a:t>“To improve the health of our community by providing quality individualized care to every patient, every time.”</a:t>
            </a:r>
          </a:p>
          <a:p>
            <a:endParaRPr lang="en-US" sz="2600" i="1" dirty="0">
              <a:solidFill>
                <a:schemeClr val="bg1"/>
              </a:solidFill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>
                <a:solidFill>
                  <a:schemeClr val="bg1"/>
                </a:solidFill>
                <a:cs typeface="Arial" charset="0"/>
              </a:rPr>
              <a:t>Driven by our </a:t>
            </a:r>
            <a:r>
              <a:rPr lang="en-US" sz="2600" dirty="0" smtClean="0">
                <a:solidFill>
                  <a:schemeClr val="bg1"/>
                </a:solidFill>
                <a:cs typeface="Arial" charset="0"/>
              </a:rPr>
              <a:t>values: </a:t>
            </a:r>
            <a:r>
              <a:rPr lang="en-US" sz="2600" i="1" dirty="0" smtClean="0">
                <a:solidFill>
                  <a:schemeClr val="bg1"/>
                </a:solidFill>
                <a:cs typeface="Arial" charset="0"/>
              </a:rPr>
              <a:t>“</a:t>
            </a:r>
            <a:r>
              <a:rPr lang="en-US" sz="2400" i="1" dirty="0" smtClean="0">
                <a:solidFill>
                  <a:schemeClr val="bg1"/>
                </a:solidFill>
              </a:rPr>
              <a:t>To </a:t>
            </a:r>
            <a:r>
              <a:rPr lang="en-US" sz="2400" i="1" dirty="0">
                <a:solidFill>
                  <a:schemeClr val="bg1"/>
                </a:solidFill>
              </a:rPr>
              <a:t>create an environment similar to a family that treats each other with the greatest respect and where we are happy to recruit friends and family to the hospital as workers or patients</a:t>
            </a:r>
            <a:r>
              <a:rPr lang="en-US" sz="2400" i="1" dirty="0" smtClean="0">
                <a:solidFill>
                  <a:schemeClr val="bg1"/>
                </a:solidFill>
              </a:rPr>
              <a:t>.”</a:t>
            </a:r>
            <a:endParaRPr lang="en-US" sz="2400" i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2600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731838" y="361276"/>
            <a:ext cx="76120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cs typeface="Arial" charset="0"/>
              </a:rPr>
              <a:t>Our commitment to help address  community health needs is…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DDE5B-6BBA-418F-9531-07BFB3E688A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685800" y="304800"/>
            <a:ext cx="80772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Jackson County Regional Health Center (JCRHC)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" y="1295400"/>
            <a:ext cx="88392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8275" indent="-168275" algn="l" eaLnBrk="1" hangingPunct="1">
              <a:buFont typeface="Wingdings" pitchFamily="2" charset="2"/>
              <a:buChar char="v"/>
              <a:tabLst>
                <a:tab pos="1682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Community Health Needs Assessment Survey i</a:t>
            </a:r>
            <a:r>
              <a:rPr lang="en-US" sz="20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nitiated in 2011</a:t>
            </a:r>
          </a:p>
          <a:p>
            <a:pPr marL="741363" lvl="1" algn="l" eaLnBrk="1" hangingPunct="1">
              <a:tabLst>
                <a:tab pos="168275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r</a:t>
            </a:r>
            <a:r>
              <a:rPr lang="en-US" sz="20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enewed in 2014, u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pdated: 2017/2018 &amp; 2021/2022</a:t>
            </a:r>
            <a:endParaRPr lang="en-US" sz="1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168275" indent="-168275" algn="l" eaLnBrk="1" hangingPunct="1">
              <a:spcAft>
                <a:spcPts val="600"/>
              </a:spcAft>
              <a:buFont typeface="Wingdings" pitchFamily="2" charset="2"/>
              <a:buChar char="v"/>
              <a:tabLst>
                <a:tab pos="1682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Geography:  Jackson County</a:t>
            </a:r>
            <a:endParaRPr lang="en-US" sz="18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403225" indent="-403225" algn="l" eaLnBrk="1" hangingPunct="1">
              <a:buFont typeface="Wingdings" panose="05000000000000000000" pitchFamily="2" charset="2"/>
              <a:buChar char="v"/>
              <a:tabLst>
                <a:tab pos="3968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Data gathered by GHS Business Intelligence Center and Corporate Communications</a:t>
            </a:r>
          </a:p>
          <a:p>
            <a:pPr marL="403225" indent="-403225" algn="l" eaLnBrk="1" hangingPunct="1">
              <a:buFont typeface="Wingdings" panose="05000000000000000000" pitchFamily="2" charset="2"/>
              <a:buChar char="v"/>
              <a:tabLst>
                <a:tab pos="3968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JCRHC partners with Jackson County Health Department to complete CHNA; health improvement plan(HIP) aligned to meet the needs of the Jackson County community. </a:t>
            </a:r>
          </a:p>
          <a:p>
            <a:pPr algn="l" eaLnBrk="1" hangingPunct="1">
              <a:tabLst>
                <a:tab pos="168275" algn="l"/>
              </a:tabLst>
            </a:pPr>
            <a:endParaRPr lang="en-US" sz="1800" b="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54453-465A-469A-8289-F11768DECDA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98A14-3465-4404-9C1D-B5874E0E270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685800" y="381000"/>
            <a:ext cx="79248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Jackson County Regional Health Center</a:t>
            </a:r>
            <a:b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sz="3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Jackson County</a:t>
            </a:r>
            <a:r>
              <a:rPr lang="en-US" sz="3200" b="1" dirty="0">
                <a:solidFill>
                  <a:srgbClr val="FFFF00"/>
                </a:solidFill>
                <a:latin typeface="Arial" charset="0"/>
                <a:cs typeface="Arial" charset="0"/>
              </a:rPr>
              <a:t/>
            </a:r>
            <a:br>
              <a:rPr lang="en-US" sz="3200" b="1" dirty="0">
                <a:solidFill>
                  <a:srgbClr val="FFFF00"/>
                </a:solidFill>
                <a:latin typeface="Arial" charset="0"/>
                <a:cs typeface="Arial" charset="0"/>
              </a:rPr>
            </a:br>
            <a:endParaRPr lang="en-US" sz="32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012" y="1676400"/>
            <a:ext cx="8181975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ctr" eaLnBrk="1" hangingPunct="1">
              <a:spcAft>
                <a:spcPts val="1200"/>
              </a:spcAft>
              <a:tabLst>
                <a:tab pos="168275" algn="l"/>
              </a:tabLst>
            </a:pPr>
            <a:r>
              <a:rPr lang="en-US" sz="2400" u="sng" dirty="0" smtClean="0">
                <a:solidFill>
                  <a:schemeClr val="bg1"/>
                </a:solidFill>
                <a:cs typeface="Arial" charset="0"/>
              </a:rPr>
              <a:t>Jackson County Focus Areas</a:t>
            </a:r>
          </a:p>
          <a:p>
            <a:pPr marL="514350" indent="-514350" eaLnBrk="1" hangingPunct="1">
              <a:spcAft>
                <a:spcPts val="600"/>
              </a:spcAft>
              <a:buFont typeface="+mj-lt"/>
              <a:buAutoNum type="arabicPeriod"/>
              <a:tabLst>
                <a:tab pos="168275" algn="l"/>
              </a:tabLst>
            </a:pP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Substance Abuse: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 Access to substance abuse prevention and treatment</a:t>
            </a:r>
          </a:p>
          <a:p>
            <a:pPr marL="514350" indent="-514350" eaLnBrk="1" hangingPunct="1">
              <a:spcAft>
                <a:spcPts val="600"/>
              </a:spcAft>
              <a:buFont typeface="+mj-lt"/>
              <a:buAutoNum type="arabicPeriod"/>
              <a:tabLst>
                <a:tab pos="168275" algn="l"/>
              </a:tabLst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marL="514350" indent="-514350" eaLnBrk="1" hangingPunct="1">
              <a:spcAft>
                <a:spcPts val="600"/>
              </a:spcAft>
              <a:buFont typeface="+mj-lt"/>
              <a:buAutoNum type="arabicPeriod"/>
              <a:tabLst>
                <a:tab pos="168275" algn="l"/>
              </a:tabLst>
            </a:pPr>
            <a:r>
              <a:rPr lang="en-US" sz="2400" dirty="0" smtClean="0">
                <a:solidFill>
                  <a:schemeClr val="bg1"/>
                </a:solidFill>
                <a:cs typeface="Arial" charset="0"/>
              </a:rPr>
              <a:t>Mental Health: 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Access to mental health services and treatment.</a:t>
            </a:r>
          </a:p>
          <a:p>
            <a:pPr marL="514350" indent="-514350" eaLnBrk="1" hangingPunct="1">
              <a:spcAft>
                <a:spcPts val="600"/>
              </a:spcAft>
              <a:buFont typeface="+mj-lt"/>
              <a:buAutoNum type="arabicPeriod"/>
              <a:tabLst>
                <a:tab pos="168275" algn="l"/>
              </a:tabLst>
            </a:pPr>
            <a:endParaRPr lang="en-US" sz="2000" dirty="0">
              <a:solidFill>
                <a:schemeClr val="bg1"/>
              </a:solidFill>
              <a:cs typeface="Arial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tabLst>
                <a:tab pos="168275" algn="l"/>
              </a:tabLst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Obesity: </a:t>
            </a:r>
            <a:r>
              <a:rPr lang="en-US" sz="2000" dirty="0">
                <a:solidFill>
                  <a:schemeClr val="bg1"/>
                </a:solidFill>
                <a:cs typeface="Arial" charset="0"/>
              </a:rPr>
              <a:t>Integrated health, wellness activities, physical activity and weight status</a:t>
            </a:r>
          </a:p>
          <a:p>
            <a:pPr eaLnBrk="1" hangingPunct="1">
              <a:spcAft>
                <a:spcPts val="600"/>
              </a:spcAft>
              <a:tabLst>
                <a:tab pos="168275" algn="l"/>
              </a:tabLst>
            </a:pPr>
            <a:endParaRPr lang="en-US" sz="2000" dirty="0" smtClean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spcAft>
                <a:spcPts val="600"/>
              </a:spcAft>
              <a:tabLst>
                <a:tab pos="168275" algn="l"/>
              </a:tabLst>
            </a:pP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sz="2400" dirty="0" smtClean="0">
              <a:solidFill>
                <a:schemeClr val="bg1"/>
              </a:solidFill>
              <a:cs typeface="Arial" charset="0"/>
            </a:endParaRPr>
          </a:p>
          <a:p>
            <a:pPr marL="514350" indent="-514350" eaLnBrk="1" hangingPunct="1">
              <a:spcAft>
                <a:spcPts val="600"/>
              </a:spcAft>
              <a:buFont typeface="+mj-lt"/>
              <a:buAutoNum type="arabicPeriod"/>
              <a:tabLst>
                <a:tab pos="168275" algn="l"/>
              </a:tabLst>
            </a:pPr>
            <a:endParaRPr lang="en-US" sz="2400" dirty="0" smtClean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10600" cy="1219200"/>
          </a:xfrm>
        </p:spPr>
        <p:txBody>
          <a:bodyPr/>
          <a:lstStyle/>
          <a:p>
            <a:pPr marL="168275" indent="-168275" eaLnBrk="1" hangingPunct="1">
              <a:tabLst>
                <a:tab pos="168275" algn="l"/>
              </a:tabLst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 County Regional Health Center Implementation Plan: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4114800"/>
          </a:xfrm>
        </p:spPr>
        <p:txBody>
          <a:bodyPr/>
          <a:lstStyle/>
          <a:p>
            <a:r>
              <a:rPr lang="en-US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endParaRPr lang="en-US" sz="2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number of adults that report excessive drinking</a:t>
            </a:r>
          </a:p>
          <a:p>
            <a:pPr marL="8001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2014- 25% ; 2018- 25.3%</a:t>
            </a: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access to mental health provider rate       </a:t>
            </a:r>
          </a:p>
          <a:p>
            <a:pPr marL="8001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Suicide increased 29% from 13.2 to 17 deaths per 100,000 </a:t>
            </a:r>
            <a:r>
              <a:rPr lang="en-US" sz="1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between 2014 and 2019. </a:t>
            </a:r>
            <a:endPara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percentage of adults that report no physical activity/nutrition based needs related to obesity</a:t>
            </a:r>
          </a:p>
          <a:p>
            <a:pPr marL="8001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2014- 25.2%; 2018- 29.3%   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98A14-3465-4404-9C1D-B5874E0E27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382000" cy="1295400"/>
          </a:xfrm>
        </p:spPr>
        <p:txBody>
          <a:bodyPr/>
          <a:lstStyle/>
          <a:p>
            <a:pPr marL="168275" indent="-168275" eaLnBrk="1" hangingPunct="1">
              <a:tabLst>
                <a:tab pos="168275" algn="l"/>
              </a:tabLst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 County Regional Health Center Implementation Plan: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150" y="1295399"/>
            <a:ext cx="8153400" cy="4074521"/>
          </a:xfrm>
        </p:spPr>
        <p:txBody>
          <a:bodyPr/>
          <a:lstStyle/>
          <a:p>
            <a:r>
              <a:rPr lang="en-US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Suggestions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community survey, health priorities of the community are: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163" algn="l"/>
            <a:r>
              <a:rPr lang="en-US" sz="1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 abuse</a:t>
            </a:r>
          </a:p>
          <a:p>
            <a:pPr marL="284163" algn="l"/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Mental Health</a:t>
            </a:r>
          </a:p>
          <a:p>
            <a:pPr marL="284163" algn="l"/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Obesity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98A14-3465-4404-9C1D-B5874E0E27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482557"/>
              </p:ext>
            </p:extLst>
          </p:nvPr>
        </p:nvGraphicFramePr>
        <p:xfrm>
          <a:off x="3962400" y="2209800"/>
          <a:ext cx="4495800" cy="316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943350" y="2819400"/>
            <a:ext cx="1085850" cy="137399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10600" cy="1219200"/>
          </a:xfrm>
        </p:spPr>
        <p:txBody>
          <a:bodyPr/>
          <a:lstStyle/>
          <a:p>
            <a:pPr marL="168275" indent="-168275" eaLnBrk="1" hangingPunct="1">
              <a:tabLst>
                <a:tab pos="168275" algn="l"/>
              </a:tabLst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 County Regional Health Center Implementation Plan: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4267200"/>
          </a:xfrm>
        </p:spPr>
        <p:txBody>
          <a:bodyPr/>
          <a:lstStyle/>
          <a:p>
            <a:r>
              <a:rPr lang="en-US" sz="24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Plans/Suggestions</a:t>
            </a:r>
          </a:p>
          <a:p>
            <a:r>
              <a:rPr lang="en-US" sz="2000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community survey, health priorities of the community have not changed</a:t>
            </a:r>
            <a:endParaRPr lang="en-US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JCRHC will align improvement activities with community based organizations based on CHNA results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health needs priorities: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 Abuse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Services 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Activity &amp; Nutrition related to Obesity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98A14-3465-4404-9C1D-B5874E0E270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382000" cy="1219200"/>
          </a:xfrm>
        </p:spPr>
        <p:txBody>
          <a:bodyPr/>
          <a:lstStyle/>
          <a:p>
            <a:pPr marL="168275" indent="-168275" eaLnBrk="1" hangingPunct="1">
              <a:tabLst>
                <a:tab pos="168275" algn="l"/>
              </a:tabLst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Jackson County Regional Health Center Needs Priorities Implementation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382000" cy="38862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 Abuse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ASAC Services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Opioid Awareness Program</a:t>
            </a:r>
            <a:endParaRPr lang="en-US" sz="2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4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JCRHC Telehealth Mental Health Services </a:t>
            </a: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Mobile Crisis Services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Obesity-Nutrition &amp; Physical Activity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YMCA programs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JCRHC –Diabetic Education and Nutritional Consult services</a:t>
            </a:r>
            <a:endParaRPr lang="en-US" sz="20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Jackso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County </a:t>
            </a:r>
            <a:r>
              <a:rPr lang="en-US" sz="2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Farmers Market –vouchers</a:t>
            </a:r>
          </a:p>
          <a:p>
            <a:pPr marL="630238" indent="-342900" algn="l">
              <a:buFont typeface="Wingdings" panose="05000000000000000000" pitchFamily="2" charset="2"/>
              <a:buChar char="v"/>
            </a:pPr>
            <a:endParaRPr lang="en-US" sz="18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algn="l"/>
            <a:endParaRPr lang="en-US" sz="1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algn="l"/>
            <a:endParaRPr lang="en-US" sz="1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998A14-3465-4404-9C1D-B5874E0E2700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393939">
                    <a:tint val="75000"/>
                  </a:srgbClr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93939">
                  <a:tint val="75000"/>
                </a:srgbClr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4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Mergers and Acquisitions">
      <a:dk1>
        <a:srgbClr val="393939"/>
      </a:dk1>
      <a:lt1>
        <a:srgbClr val="FFFFFF"/>
      </a:lt1>
      <a:dk2>
        <a:srgbClr val="D8D8D8"/>
      </a:dk2>
      <a:lt2>
        <a:srgbClr val="D8D8D8"/>
      </a:lt2>
      <a:accent1>
        <a:srgbClr val="0063BE"/>
      </a:accent1>
      <a:accent2>
        <a:srgbClr val="80A1B6"/>
      </a:accent2>
      <a:accent3>
        <a:srgbClr val="94A545"/>
      </a:accent3>
      <a:accent4>
        <a:srgbClr val="98002E"/>
      </a:accent4>
      <a:accent5>
        <a:srgbClr val="E37F1C"/>
      </a:accent5>
      <a:accent6>
        <a:srgbClr val="FDB913"/>
      </a:accent6>
      <a:hlink>
        <a:srgbClr val="3F3F3F"/>
      </a:hlink>
      <a:folHlink>
        <a:srgbClr val="7F7F7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itle Slide">
  <a:themeElements>
    <a:clrScheme name="Mergers and Acquisitions">
      <a:dk1>
        <a:srgbClr val="393939"/>
      </a:dk1>
      <a:lt1>
        <a:srgbClr val="FFFFFF"/>
      </a:lt1>
      <a:dk2>
        <a:srgbClr val="D8D8D8"/>
      </a:dk2>
      <a:lt2>
        <a:srgbClr val="D8D8D8"/>
      </a:lt2>
      <a:accent1>
        <a:srgbClr val="0063BE"/>
      </a:accent1>
      <a:accent2>
        <a:srgbClr val="80A1B6"/>
      </a:accent2>
      <a:accent3>
        <a:srgbClr val="94A545"/>
      </a:accent3>
      <a:accent4>
        <a:srgbClr val="98002E"/>
      </a:accent4>
      <a:accent5>
        <a:srgbClr val="E37F1C"/>
      </a:accent5>
      <a:accent6>
        <a:srgbClr val="FDB913"/>
      </a:accent6>
      <a:hlink>
        <a:srgbClr val="3F3F3F"/>
      </a:hlink>
      <a:folHlink>
        <a:srgbClr val="7F7F7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</TotalTime>
  <Words>435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Wingdings</vt:lpstr>
      <vt:lpstr>Title Slide</vt:lpstr>
      <vt:lpstr>1_Title Slide</vt:lpstr>
      <vt:lpstr>PowerPoint Presentation</vt:lpstr>
      <vt:lpstr>PowerPoint Presentation</vt:lpstr>
      <vt:lpstr>Jackson County Regional Health Center (JCRHC)</vt:lpstr>
      <vt:lpstr>Jackson County Regional Health Center Jackson County </vt:lpstr>
      <vt:lpstr>Jackson County Regional Health Center Implementation Plan:</vt:lpstr>
      <vt:lpstr>Jackson County Regional Health Center Implementation Plan:</vt:lpstr>
      <vt:lpstr>Jackson County Regional Health Center Implementation Plan:</vt:lpstr>
      <vt:lpstr>Jackson County Regional Health Center Needs Priorities Implementation Plan:</vt:lpstr>
    </vt:vector>
  </TitlesOfParts>
  <Company>Genesis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501®</dc:title>
  <dc:creator>Stacey Ruark</dc:creator>
  <cp:lastModifiedBy>Steven Shady</cp:lastModifiedBy>
  <cp:revision>380</cp:revision>
  <dcterms:created xsi:type="dcterms:W3CDTF">2013-07-03T18:36:16Z</dcterms:created>
  <dcterms:modified xsi:type="dcterms:W3CDTF">2022-05-25T16:36:33Z</dcterms:modified>
</cp:coreProperties>
</file>